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EE29-74C8-4971-A5A0-B3554466F3B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39ECD-59EE-4898-8893-434C6C16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Rectangle 96"/>
          <p:cNvSpPr>
            <a:spLocks noChangeArrowheads="1"/>
          </p:cNvSpPr>
          <p:nvPr/>
        </p:nvSpPr>
        <p:spPr bwMode="auto">
          <a:xfrm>
            <a:off x="2362200" y="287496"/>
            <a:ext cx="52578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u="sng" dirty="0" smtClean="0">
                <a:solidFill>
                  <a:srgbClr val="E36C0A"/>
                </a:solidFill>
                <a:latin typeface="Algerian" pitchFamily="82" charset="0"/>
                <a:ea typeface="Gill Sans MT" pitchFamily="34" charset="0"/>
                <a:cs typeface="Times New Roman" pitchFamily="18" charset="0"/>
              </a:rPr>
              <a:t>HILBERT </a:t>
            </a:r>
            <a:r>
              <a:rPr lang="en-US" sz="3600" u="sng" dirty="0" err="1" smtClean="0">
                <a:solidFill>
                  <a:srgbClr val="E36C0A"/>
                </a:solidFill>
                <a:latin typeface="Algerian" pitchFamily="82" charset="0"/>
                <a:ea typeface="Gill Sans MT" pitchFamily="34" charset="0"/>
                <a:cs typeface="Times New Roman" pitchFamily="18" charset="0"/>
              </a:rPr>
              <a:t>SchMIDT</a:t>
            </a:r>
            <a:r>
              <a:rPr lang="en-US" sz="3600" u="sng" dirty="0" smtClean="0">
                <a:solidFill>
                  <a:srgbClr val="E36C0A"/>
                </a:solidFill>
                <a:latin typeface="Algerian" pitchFamily="82" charset="0"/>
                <a:ea typeface="Gill Sans MT" pitchFamily="34" charset="0"/>
                <a:cs typeface="Times New Roman" pitchFamily="18" charset="0"/>
              </a:rPr>
              <a:t> THEOREM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rgbClr val="FF33CC"/>
              </a:solidFill>
              <a:latin typeface="Algerian" pitchFamily="82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Prepared by,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Dr. L. Benedict Michael Raj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Associate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Professor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Department of Mathematics,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Joseph’s College(Autonomous),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	Trichy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-15389"/>
            <a:ext cx="91440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Algerian" pitchFamily="82" charset="0"/>
                <a:ea typeface="Gill Sans MT" pitchFamily="34" charset="0"/>
                <a:cs typeface="Times New Roman" pitchFamily="18" charset="0"/>
              </a:rPr>
              <a:t>HILBERT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Algerian" pitchFamily="82" charset="0"/>
                <a:ea typeface="Gill Sans MT" pitchFamily="34" charset="0"/>
                <a:cs typeface="Times New Roman" pitchFamily="18" charset="0"/>
              </a:rPr>
              <a:t>SchMIDT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Algerian" pitchFamily="82" charset="0"/>
                <a:ea typeface="Gill Sans MT" pitchFamily="34" charset="0"/>
                <a:cs typeface="Times New Roman" pitchFamily="18" charset="0"/>
              </a:rPr>
              <a:t> THEOREM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u="sng" dirty="0">
              <a:solidFill>
                <a:srgbClr val="E36C0A"/>
              </a:solidFill>
              <a:latin typeface="Algerian" pitchFamily="82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Gill Sans MT" pitchFamily="34" charset="0"/>
                <a:cs typeface="Times New Roman" pitchFamily="18" charset="0"/>
              </a:rPr>
              <a:t>THEOREM 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Gill Sans MT" pitchFamily="34" charset="0"/>
                <a:cs typeface="Times New Roman" pitchFamily="18" charset="0"/>
              </a:rPr>
              <a:t>	Let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Gill Sans MT" pitchFamily="34" charset="0"/>
                <a:cs typeface="Times New Roman" pitchFamily="18" charset="0"/>
              </a:rPr>
              <a:t>y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Gill Sans MT" pitchFamily="34" charset="0"/>
                <a:cs typeface="Times New Roman" pitchFamily="18" charset="0"/>
              </a:rPr>
              <a:t>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Gill Sans MT" pitchFamily="34" charset="0"/>
                <a:cs typeface="Times New Roman" pitchFamily="18" charset="0"/>
              </a:rPr>
              <a:t>(x) and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Gill Sans MT" pitchFamily="34" charset="0"/>
                <a:cs typeface="Times New Roman" pitchFamily="18" charset="0"/>
              </a:rPr>
              <a:t>y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Gill Sans MT" pitchFamily="34" charset="0"/>
                <a:cs typeface="Times New Roman" pitchFamily="18" charset="0"/>
              </a:rPr>
              <a:t>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Gill Sans MT" pitchFamily="34" charset="0"/>
                <a:cs typeface="Times New Roman" pitchFamily="18" charset="0"/>
              </a:rPr>
              <a:t>(x) are characteristic functions of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Gill Sans MT" pitchFamily="34" charset="0"/>
                <a:cs typeface="Times New Roman" pitchFamily="18" charset="0"/>
              </a:rPr>
              <a:t>   		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04800" y="1360439"/>
            <a:ext cx="84582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Gill Sans MT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B050"/>
              </a:solidFill>
              <a:latin typeface="Gill Sans MT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Gill Sans MT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corresponding to distinct characteristic numbers then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Gill Sans MT" pitchFamily="34" charset="0"/>
                <a:cs typeface="Times New Roman" pitchFamily="18" charset="0"/>
              </a:rPr>
              <a:t>y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Gill Sans MT" pitchFamily="34" charset="0"/>
                <a:cs typeface="Times New Roman" pitchFamily="18" charset="0"/>
              </a:rPr>
              <a:t>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Gill Sans MT" pitchFamily="34" charset="0"/>
                <a:cs typeface="Times New Roman" pitchFamily="18" charset="0"/>
              </a:rPr>
              <a:t>(x) and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Gill Sans MT" pitchFamily="34" charset="0"/>
                <a:cs typeface="Times New Roman" pitchFamily="18" charset="0"/>
              </a:rPr>
              <a:t>y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Gill Sans MT" pitchFamily="34" charset="0"/>
                <a:cs typeface="Times New Roman" pitchFamily="18" charset="0"/>
              </a:rPr>
              <a:t>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Gill Sans MT" pitchFamily="34" charset="0"/>
                <a:cs typeface="Times New Roman" pitchFamily="18" charset="0"/>
              </a:rPr>
              <a:t>(x) are orthogonal over the interval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Gill Sans MT" pitchFamily="34" charset="0"/>
                <a:cs typeface="Times New Roman" pitchFamily="18" charset="0"/>
              </a:rPr>
              <a:t>a,b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Gill Sans MT" pitchFamily="34" charset="0"/>
                <a:cs typeface="Times New Roman" pitchFamily="18" charset="0"/>
              </a:rPr>
              <a:t>).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Gill Sans MT" pitchFamily="34" charset="0"/>
                <a:cs typeface="Times New Roman" pitchFamily="18" charset="0"/>
              </a:rPr>
              <a:t>                                                      (or)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Gill Sans MT" pitchFamily="34" charset="0"/>
                <a:cs typeface="Times New Roman" pitchFamily="18" charset="0"/>
              </a:rPr>
              <a:t>The characteristic functions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corresponding to distinct characteristic values of 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fredholm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intergral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 equation with symmetric kernel or orthogonal 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640" y="2245995"/>
            <a:ext cx="4693920" cy="4610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Gill Sans MT" pitchFamily="34" charset="0"/>
                <a:cs typeface="Times New Roman" pitchFamily="18" charset="0"/>
              </a:rPr>
              <a:t>Proof 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609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Consider a </a:t>
            </a:r>
            <a:r>
              <a:rPr lang="en-US" sz="2000" dirty="0" err="1">
                <a:solidFill>
                  <a:srgbClr val="00B0F0"/>
                </a:solidFill>
              </a:rPr>
              <a:t>fredholm</a:t>
            </a:r>
            <a:r>
              <a:rPr lang="en-US" sz="2000" dirty="0">
                <a:solidFill>
                  <a:srgbClr val="00B0F0"/>
                </a:solidFill>
              </a:rPr>
              <a:t> integral equation,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 pitchFamily="18" charset="0"/>
                <a:ea typeface="Gill Sans MT" pitchFamily="34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143000"/>
            <a:ext cx="2819400" cy="485775"/>
          </a:xfrm>
          <a:prstGeom prst="rect">
            <a:avLst/>
          </a:prstGeom>
          <a:noFill/>
        </p:spPr>
      </p:pic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381000" y="1676400"/>
            <a:ext cx="7391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Let 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𝛌</a:t>
            </a:r>
            <a:r>
              <a:rPr kumimoji="0" lang="en-US" sz="1800" b="0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m 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and 𝛌</a:t>
            </a:r>
            <a:r>
              <a:rPr kumimoji="0" lang="en-US" sz="1800" b="0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n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be the two characteristic  values  having the characteristic functions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1800" b="0" i="0" u="none" strike="noStrike" cap="none" normalizeH="0" baseline="-30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(x) and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1800" b="0" i="0" u="none" strike="noStrike" cap="none" normalizeH="0" baseline="-30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(x) respectively.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Then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9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667000"/>
            <a:ext cx="3190875" cy="466725"/>
          </a:xfrm>
          <a:prstGeom prst="rect">
            <a:avLst/>
          </a:prstGeom>
          <a:noFill/>
        </p:spPr>
      </p:pic>
      <p:sp>
        <p:nvSpPr>
          <p:cNvPr id="20500" name="AutoShape 20"/>
          <p:cNvSpPr>
            <a:spLocks noChangeShapeType="1"/>
          </p:cNvSpPr>
          <p:nvPr/>
        </p:nvSpPr>
        <p:spPr bwMode="auto">
          <a:xfrm>
            <a:off x="4343400" y="2895600"/>
            <a:ext cx="6000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5105400" y="2667000"/>
            <a:ext cx="6206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 ( 1)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4" name="Picture 2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276600"/>
            <a:ext cx="3086100" cy="466725"/>
          </a:xfrm>
          <a:prstGeom prst="rect">
            <a:avLst/>
          </a:prstGeom>
          <a:noFill/>
        </p:spPr>
      </p:pic>
      <p:sp>
        <p:nvSpPr>
          <p:cNvPr id="20505" name="AutoShape 25"/>
          <p:cNvSpPr>
            <a:spLocks noChangeShapeType="1"/>
          </p:cNvSpPr>
          <p:nvPr/>
        </p:nvSpPr>
        <p:spPr bwMode="auto">
          <a:xfrm>
            <a:off x="4343400" y="3505200"/>
            <a:ext cx="6000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5105400" y="3276600"/>
            <a:ext cx="6206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  (2)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152400" y="3733800"/>
            <a:ext cx="899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70C0"/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Multiplying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 (1)  by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9" name="Picture 2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3714752"/>
            <a:ext cx="257175" cy="342900"/>
          </a:xfrm>
          <a:prstGeom prst="rect">
            <a:avLst/>
          </a:prstGeom>
          <a:noFill/>
        </p:spPr>
      </p:pic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1981200" y="3657600"/>
            <a:ext cx="487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       (x) and integrating with respect to x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3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2" name="Picture 3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4267200"/>
            <a:ext cx="5943600" cy="923925"/>
          </a:xfrm>
          <a:prstGeom prst="rect">
            <a:avLst/>
          </a:prstGeom>
          <a:noFill/>
        </p:spPr>
      </p:pic>
      <p:sp>
        <p:nvSpPr>
          <p:cNvPr id="20514" name="Rectangle 34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228600" y="5334000"/>
            <a:ext cx="723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  Since K is symmetric, we have ,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9833" y="342900"/>
            <a:ext cx="5943600" cy="8382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81000" y="1295400"/>
            <a:ext cx="220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By equation (2),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5208" y="1903924"/>
            <a:ext cx="4953000" cy="523875"/>
          </a:xfrm>
          <a:prstGeom prst="rect">
            <a:avLst/>
          </a:prstGeom>
          <a:noFill/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7" y="2494014"/>
            <a:ext cx="2667000" cy="533400"/>
          </a:xfrm>
          <a:prstGeom prst="rect">
            <a:avLst/>
          </a:prstGeom>
          <a:noFill/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0725" y="3060751"/>
            <a:ext cx="4638675" cy="733425"/>
          </a:xfrm>
          <a:prstGeom prst="rect">
            <a:avLst/>
          </a:prstGeom>
          <a:noFill/>
        </p:spPr>
      </p:pic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75" name="Picture 1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9833" y="3818756"/>
            <a:ext cx="3571875" cy="733425"/>
          </a:xfrm>
          <a:prstGeom prst="rect">
            <a:avLst/>
          </a:prstGeom>
          <a:noFill/>
        </p:spPr>
      </p:pic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4724400"/>
            <a:ext cx="734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Since</a:t>
            </a: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78" name="Picture 2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800600"/>
            <a:ext cx="914400" cy="342900"/>
          </a:xfrm>
          <a:prstGeom prst="rect">
            <a:avLst/>
          </a:prstGeom>
          <a:noFill/>
        </p:spPr>
      </p:pic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0" y="34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81" name="Picture 2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876800"/>
            <a:ext cx="2505075" cy="733425"/>
          </a:xfrm>
          <a:prstGeom prst="rect">
            <a:avLst/>
          </a:prstGeom>
          <a:noFill/>
        </p:spPr>
      </p:pic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83" name="Picture 2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638800"/>
            <a:ext cx="142875" cy="342900"/>
          </a:xfrm>
          <a:prstGeom prst="rect">
            <a:avLst/>
          </a:prstGeom>
          <a:noFill/>
        </p:spPr>
      </p:pic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0" y="34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2000" y="5638800"/>
            <a:ext cx="3505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</a:rPr>
              <a:t>y</a:t>
            </a:r>
            <a:r>
              <a:rPr lang="en-US" sz="2000" baseline="-25000" dirty="0" err="1">
                <a:solidFill>
                  <a:srgbClr val="0070C0"/>
                </a:solidFill>
              </a:rPr>
              <a:t>m</a:t>
            </a:r>
            <a:r>
              <a:rPr lang="en-US" sz="2000" dirty="0">
                <a:solidFill>
                  <a:srgbClr val="0070C0"/>
                </a:solidFill>
              </a:rPr>
              <a:t>(x) and </a:t>
            </a:r>
            <a:r>
              <a:rPr lang="en-US" sz="2000" dirty="0" err="1">
                <a:solidFill>
                  <a:srgbClr val="0070C0"/>
                </a:solidFill>
              </a:rPr>
              <a:t>y</a:t>
            </a:r>
            <a:r>
              <a:rPr lang="en-US" sz="2000" baseline="-25000" dirty="0" err="1">
                <a:solidFill>
                  <a:srgbClr val="0070C0"/>
                </a:solidFill>
              </a:rPr>
              <a:t>n</a:t>
            </a:r>
            <a:r>
              <a:rPr lang="en-US" sz="2000" dirty="0">
                <a:solidFill>
                  <a:srgbClr val="0070C0"/>
                </a:solidFill>
              </a:rPr>
              <a:t>(x) are orthogonal.</a:t>
            </a: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2514600" y="60960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Hence the theorem.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81000" y="381000"/>
            <a:ext cx="7620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THEOREM: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The characteristic values of 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Fredholm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equation with real symmetric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kernal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 all real.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Proof: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52400" y="1905000"/>
            <a:ext cx="586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Consider  the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Fredholm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integral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equation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438400"/>
            <a:ext cx="4181475" cy="809625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3276600"/>
            <a:ext cx="867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276600"/>
            <a:ext cx="2105025" cy="381000"/>
          </a:xfrm>
          <a:prstGeom prst="rect">
            <a:avLst/>
          </a:prstGeom>
          <a:noFill/>
        </p:spPr>
      </p:pic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1000" y="3886200"/>
            <a:ext cx="526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</a:t>
            </a:r>
          </a:p>
        </p:txBody>
      </p:sp>
      <p:pic>
        <p:nvPicPr>
          <p:cNvPr id="18458" name="Picture 2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886200"/>
            <a:ext cx="390525" cy="381000"/>
          </a:xfrm>
          <a:prstGeom prst="rect">
            <a:avLst/>
          </a:prstGeom>
          <a:noFill/>
        </p:spPr>
      </p:pic>
      <p:pic>
        <p:nvPicPr>
          <p:cNvPr id="18457" name="Picture 2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3810000"/>
            <a:ext cx="381000" cy="381000"/>
          </a:xfrm>
          <a:prstGeom prst="rect">
            <a:avLst/>
          </a:prstGeom>
          <a:noFill/>
        </p:spPr>
      </p:pic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1524000" y="3810000"/>
            <a:ext cx="914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381000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 the distinct characteristic values of the </a:t>
            </a:r>
          </a:p>
          <a:p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1000" y="4343400"/>
            <a:ext cx="1136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61" name="Picture 2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4343400"/>
            <a:ext cx="723900" cy="381000"/>
          </a:xfrm>
          <a:prstGeom prst="rect">
            <a:avLst/>
          </a:prstGeom>
          <a:noFill/>
        </p:spPr>
      </p:pic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0" y="381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14600" y="4343400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64" name="Picture 3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4343400"/>
            <a:ext cx="666750" cy="381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3886200" y="4267200"/>
            <a:ext cx="1478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respectively</a:t>
            </a:r>
            <a:r>
              <a:rPr lang="en-US" dirty="0"/>
              <a:t>.</a:t>
            </a: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457200" y="4800600"/>
            <a:ext cx="364869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Use the  first theorem ,we get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67" name="Picture 3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5334000"/>
            <a:ext cx="3505200" cy="533400"/>
          </a:xfrm>
          <a:prstGeom prst="rect">
            <a:avLst/>
          </a:prstGeom>
          <a:noFill/>
        </p:spPr>
      </p:pic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57200" y="440668"/>
            <a:ext cx="6543675" cy="419100"/>
            <a:chOff x="609600" y="1143000"/>
            <a:chExt cx="6543675" cy="419100"/>
          </a:xfrm>
        </p:grpSpPr>
        <p:sp>
          <p:nvSpPr>
            <p:cNvPr id="2" name="Rectangle 1"/>
            <p:cNvSpPr/>
            <p:nvPr/>
          </p:nvSpPr>
          <p:spPr>
            <a:xfrm>
              <a:off x="609600" y="1143000"/>
              <a:ext cx="533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If</a:t>
              </a:r>
              <a:r>
                <a:rPr lang="en-US" sz="2000" dirty="0" smtClean="0">
                  <a:solidFill>
                    <a:srgbClr val="0070C0"/>
                  </a:solidFill>
                </a:rPr>
                <a:t> 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1219200"/>
              <a:ext cx="1752600" cy="3429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2819400" y="1143000"/>
              <a:ext cx="3352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is  a  complex  number   then</a:t>
              </a:r>
              <a:endPara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0" y="1219200"/>
              <a:ext cx="1057275" cy="342900"/>
            </a:xfrm>
            <a:prstGeom prst="rect">
              <a:avLst/>
            </a:prstGeom>
            <a:noFill/>
          </p:spPr>
        </p:pic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-10391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57200" y="1066800"/>
            <a:ext cx="426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also a characteristic value.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5800" y="1563469"/>
            <a:ext cx="1752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Let it be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769360" y="1552044"/>
                <a:ext cx="4998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360" y="1552044"/>
                <a:ext cx="499880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692" r="-13415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801315" y="2133600"/>
                <a:ext cx="4452693" cy="819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nary>
                        <m:naryPr>
                          <m:limLoc m:val="subSup"/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𝑑𝑥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315" y="2133600"/>
                <a:ext cx="4452693" cy="8191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952500" y="3124200"/>
                <a:ext cx="5334000" cy="827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nary>
                        <m:naryPr>
                          <m:limLoc m:val="subSup"/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𝑑𝑥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3124200"/>
                <a:ext cx="5334000" cy="8272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133600" y="4114800"/>
                <a:ext cx="3965188" cy="819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nary>
                        <m:naryPr>
                          <m:limLoc m:val="subSup"/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𝑑𝑥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114800"/>
                <a:ext cx="3965188" cy="8191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419600" y="4267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2292297" y="5063616"/>
                <a:ext cx="3647793" cy="879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nary>
                            <m:naryPr>
                              <m:limLoc m:val="subSup"/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e-IL" sz="200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׀</m:t>
                                  </m:r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nary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he-IL" sz="20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׀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𝑑𝑥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297" y="5063616"/>
                <a:ext cx="3647793" cy="87998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295400" y="1295400"/>
                <a:ext cx="2439193" cy="454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 &gt;0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295400"/>
                <a:ext cx="2439193" cy="454292"/>
              </a:xfrm>
              <a:prstGeom prst="rect">
                <a:avLst/>
              </a:prstGeom>
              <a:blipFill rotWithShape="1">
                <a:blip r:embed="rId2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722303" y="1339195"/>
                <a:ext cx="1752852" cy="431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303" y="1339195"/>
                <a:ext cx="1752852" cy="431400"/>
              </a:xfrm>
              <a:prstGeom prst="rect">
                <a:avLst/>
              </a:prstGeom>
              <a:blipFill rotWithShape="1"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124200" y="1971102"/>
                <a:ext cx="4379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971102"/>
                <a:ext cx="43794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766548" y="1953273"/>
                <a:ext cx="1240625" cy="431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548" y="1953273"/>
                <a:ext cx="1240625" cy="431400"/>
              </a:xfrm>
              <a:prstGeom prst="rect">
                <a:avLst/>
              </a:prstGeom>
              <a:blipFill rotWithShape="1">
                <a:blip r:embed="rId5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676400" y="2514600"/>
                <a:ext cx="5431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514600"/>
                <a:ext cx="543161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119153" y="2514600"/>
                <a:ext cx="6104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/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153" y="2514600"/>
                <a:ext cx="610488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11000" t="-7692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680415" y="2538626"/>
            <a:ext cx="1041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are real.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3244334"/>
            <a:ext cx="3472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Hence the theorem.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0988" y="2967335"/>
            <a:ext cx="3902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Thank you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8988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tur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191</Words>
  <Application>Microsoft Office PowerPoint</Application>
  <PresentationFormat>On-screen Show (4:3)</PresentationFormat>
  <Paragraphs>74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Solstice</vt:lpstr>
      <vt:lpstr>Couture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Jeni</dc:creator>
  <cp:lastModifiedBy>user</cp:lastModifiedBy>
  <cp:revision>74</cp:revision>
  <dcterms:created xsi:type="dcterms:W3CDTF">2015-02-24T20:20:03Z</dcterms:created>
  <dcterms:modified xsi:type="dcterms:W3CDTF">2018-06-20T14:44:12Z</dcterms:modified>
</cp:coreProperties>
</file>